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343" r:id="rId8"/>
    <p:sldId id="344" r:id="rId9"/>
    <p:sldId id="306" r:id="rId10"/>
    <p:sldId id="359" r:id="rId11"/>
    <p:sldId id="360" r:id="rId12"/>
    <p:sldId id="310" r:id="rId13"/>
    <p:sldId id="358"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615B0F-29A0-1091-29E3-298028DF5532}" name="Withers, Amanda" initials="WA" userId="S::arw031@shsu.edu::214d8719-53eb-48fd-bc50-ee05b728432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521E"/>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9286" y="1122363"/>
            <a:ext cx="6788661" cy="2387600"/>
          </a:xfrm>
        </p:spPr>
        <p:txBody>
          <a:bodyPr anchor="b"/>
          <a:lstStyle>
            <a:lvl1pPr marL="0" indent="0"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224951" y="3613613"/>
            <a:ext cx="5673560" cy="1655762"/>
          </a:xfrm>
        </p:spPr>
        <p:txBody>
          <a:bodyPr/>
          <a:lstStyle>
            <a:lvl1pPr marL="0" indent="0" algn="l">
              <a:buNone/>
              <a:defRPr sz="2400" b="1">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35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9286" y="2564666"/>
            <a:ext cx="6788661" cy="2387600"/>
          </a:xfrm>
        </p:spPr>
        <p:txBody>
          <a:bodyPr anchor="b"/>
          <a:lstStyle>
            <a:lvl1pPr marL="630238" indent="-630238"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I. Click to edit Master title style</a:t>
            </a:r>
          </a:p>
        </p:txBody>
      </p:sp>
      <p:sp>
        <p:nvSpPr>
          <p:cNvPr id="4" name="TextBox 3">
            <a:extLst>
              <a:ext uri="{FF2B5EF4-FFF2-40B4-BE49-F238E27FC236}">
                <a16:creationId xmlns:a16="http://schemas.microsoft.com/office/drawing/2014/main" id="{D74181AD-3B01-C92D-7F1F-E416933500BF}"/>
              </a:ext>
            </a:extLst>
          </p:cNvPr>
          <p:cNvSpPr txBox="1"/>
          <p:nvPr userDrawn="1"/>
        </p:nvSpPr>
        <p:spPr>
          <a:xfrm>
            <a:off x="65988" y="5731497"/>
            <a:ext cx="3780148" cy="1126503"/>
          </a:xfrm>
          <a:prstGeom prst="rect">
            <a:avLst/>
          </a:prstGeom>
          <a:solidFill>
            <a:schemeClr val="bg1"/>
          </a:solidFill>
        </p:spPr>
        <p:txBody>
          <a:bodyPr wrap="square" rtlCol="0">
            <a:spAutoFit/>
          </a:bodyPr>
          <a:lstStyle/>
          <a:p>
            <a:endParaRPr lang="en-US"/>
          </a:p>
        </p:txBody>
      </p:sp>
    </p:spTree>
    <p:extLst>
      <p:ext uri="{BB962C8B-B14F-4D97-AF65-F5344CB8AC3E}">
        <p14:creationId xmlns:p14="http://schemas.microsoft.com/office/powerpoint/2010/main" val="336431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4/16/2024</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594955C9-C806-4A1B-2E7D-42506888B4B3}"/>
              </a:ext>
            </a:extLst>
          </p:cNvPr>
          <p:cNvPicPr>
            <a:picLocks noChangeAspect="1"/>
          </p:cNvPicPr>
          <p:nvPr userDrawn="1"/>
        </p:nvPicPr>
        <p:blipFill>
          <a:blip r:embed="rId2"/>
          <a:stretch>
            <a:fillRect/>
          </a:stretch>
        </p:blipFill>
        <p:spPr>
          <a:xfrm>
            <a:off x="4760269" y="5436973"/>
            <a:ext cx="2671461" cy="1118286"/>
          </a:xfrm>
          <a:prstGeom prst="rect">
            <a:avLst/>
          </a:prstGeom>
        </p:spPr>
      </p:pic>
      <p:sp>
        <p:nvSpPr>
          <p:cNvPr id="7" name="TextBox 6">
            <a:extLst>
              <a:ext uri="{FF2B5EF4-FFF2-40B4-BE49-F238E27FC236}">
                <a16:creationId xmlns:a16="http://schemas.microsoft.com/office/drawing/2014/main" id="{6956DEE2-B581-E3A8-D00B-4F79AF1449F0}"/>
              </a:ext>
            </a:extLst>
          </p:cNvPr>
          <p:cNvSpPr txBox="1"/>
          <p:nvPr userDrawn="1"/>
        </p:nvSpPr>
        <p:spPr>
          <a:xfrm>
            <a:off x="1524000" y="3498526"/>
            <a:ext cx="9144000" cy="7540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dirty="0">
                <a:solidFill>
                  <a:schemeClr val="tx1"/>
                </a:solidFill>
                <a:latin typeface="Helvetica" pitchFamily="2" charset="0"/>
              </a:rPr>
              <a:t>FY 2025 </a:t>
            </a:r>
            <a:r>
              <a:rPr lang="en-US" sz="2500" dirty="0">
                <a:solidFill>
                  <a:schemeClr val="tx1"/>
                </a:solidFill>
                <a:effectLst/>
                <a:latin typeface="Aptos" panose="020B0004020202020204" pitchFamily="34" charset="0"/>
                <a:ea typeface="Calibri" panose="020F0502020204030204" pitchFamily="34" charset="0"/>
              </a:rPr>
              <a:t>Strategic Plan Alignment </a:t>
            </a:r>
            <a:r>
              <a:rPr lang="en-US" sz="2500">
                <a:solidFill>
                  <a:schemeClr val="tx1"/>
                </a:solidFill>
                <a:effectLst/>
                <a:latin typeface="Aptos" panose="020B0004020202020204" pitchFamily="34" charset="0"/>
                <a:ea typeface="Calibri" panose="020F0502020204030204" pitchFamily="34" charset="0"/>
              </a:rPr>
              <a:t>and Budget Presentation</a:t>
            </a:r>
            <a:endParaRPr lang="en-US" sz="2500" dirty="0">
              <a:solidFill>
                <a:schemeClr val="tx1"/>
              </a:solidFill>
              <a:latin typeface="Helvetica" pitchFamily="2" charset="0"/>
            </a:endParaRPr>
          </a:p>
          <a:p>
            <a:endParaRPr lang="en-US" dirty="0"/>
          </a:p>
        </p:txBody>
      </p:sp>
    </p:spTree>
    <p:extLst>
      <p:ext uri="{BB962C8B-B14F-4D97-AF65-F5344CB8AC3E}">
        <p14:creationId xmlns:p14="http://schemas.microsoft.com/office/powerpoint/2010/main" val="354284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4/16/2024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4/16/2024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
        <p:nvSpPr>
          <p:cNvPr id="7" name="Title 1">
            <a:extLst>
              <a:ext uri="{FF2B5EF4-FFF2-40B4-BE49-F238E27FC236}">
                <a16:creationId xmlns:a16="http://schemas.microsoft.com/office/drawing/2014/main" id="{F624FAA3-C490-44C9-894C-63BC6C09F3ED}"/>
              </a:ext>
            </a:extLst>
          </p:cNvPr>
          <p:cNvSpPr txBox="1">
            <a:spLocks/>
          </p:cNvSpPr>
          <p:nvPr userDrawn="1"/>
        </p:nvSpPr>
        <p:spPr>
          <a:xfrm rot="20271913">
            <a:off x="231180" y="2236985"/>
            <a:ext cx="11539759" cy="19960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chemeClr val="bg2">
                    <a:lumMod val="50000"/>
                    <a:alpha val="30000"/>
                  </a:schemeClr>
                </a:solidFill>
                <a:latin typeface="Acumin Pro Black" panose="020B0904020202020204" pitchFamily="34" charset="0"/>
              </a:rPr>
              <a:t>Slide for instruction purposes only. Please do not include in final presentation slide deck.</a:t>
            </a:r>
          </a:p>
        </p:txBody>
      </p:sp>
      <p:sp>
        <p:nvSpPr>
          <p:cNvPr id="10" name="TextBox 9">
            <a:extLst>
              <a:ext uri="{FF2B5EF4-FFF2-40B4-BE49-F238E27FC236}">
                <a16:creationId xmlns:a16="http://schemas.microsoft.com/office/drawing/2014/main" id="{9D1027CE-99F3-13AD-A789-4067A06FC052}"/>
              </a:ext>
            </a:extLst>
          </p:cNvPr>
          <p:cNvSpPr txBox="1"/>
          <p:nvPr userDrawn="1"/>
        </p:nvSpPr>
        <p:spPr>
          <a:xfrm>
            <a:off x="638355" y="1690688"/>
            <a:ext cx="11007305" cy="4406334"/>
          </a:xfrm>
          <a:prstGeom prst="rect">
            <a:avLst/>
          </a:prstGeom>
          <a:noFill/>
        </p:spPr>
        <p:txBody>
          <a:bodyPr wrap="square" rtlCol="0">
            <a:spAutoFit/>
          </a:bodyPr>
          <a:lstStyle/>
          <a:p>
            <a:pPr marL="0" indent="0">
              <a:buNone/>
            </a:pPr>
            <a:r>
              <a:rPr lang="en-US" sz="1400" b="1" dirty="0">
                <a:solidFill>
                  <a:schemeClr val="bg2">
                    <a:lumMod val="25000"/>
                  </a:schemeClr>
                </a:solidFill>
              </a:rPr>
              <a:t>Steps to complete the slides for the campus presentations:</a:t>
            </a:r>
          </a:p>
          <a:p>
            <a:pPr marL="238125" indent="-238125">
              <a:buFont typeface="+mj-lt"/>
              <a:buAutoNum type="arabicPeriod"/>
            </a:pPr>
            <a:r>
              <a:rPr lang="en-US" sz="1400" b="1" dirty="0">
                <a:solidFill>
                  <a:schemeClr val="bg2">
                    <a:lumMod val="25000"/>
                  </a:schemeClr>
                </a:solidFill>
              </a:rPr>
              <a:t>Choose Action (Keep Doing, Stop, Start):</a:t>
            </a:r>
            <a:endParaRPr lang="en-US" sz="1400" b="1" dirty="0">
              <a:solidFill>
                <a:schemeClr val="bg2">
                  <a:lumMod val="25000"/>
                </a:schemeClr>
              </a:solidFill>
              <a:ea typeface="Calibri"/>
              <a:cs typeface="Calibri"/>
            </a:endParaRPr>
          </a:p>
          <a:p>
            <a:pPr lvl="1"/>
            <a:r>
              <a:rPr lang="en-US" sz="1200" b="1" dirty="0">
                <a:solidFill>
                  <a:schemeClr val="bg2">
                    <a:lumMod val="25000"/>
                  </a:schemeClr>
                </a:solidFill>
              </a:rPr>
              <a:t>Keep (x2)</a:t>
            </a:r>
            <a:r>
              <a:rPr lang="en-US" sz="1200" dirty="0">
                <a:solidFill>
                  <a:schemeClr val="bg2">
                    <a:lumMod val="25000"/>
                  </a:schemeClr>
                </a:solidFill>
              </a:rPr>
              <a:t>: If the division/college is keeping or expanding an action that has proven to be valuable and contributes positively to the strategic plan.</a:t>
            </a:r>
            <a:endParaRPr lang="en-US" sz="1200" dirty="0">
              <a:solidFill>
                <a:schemeClr val="bg2">
                  <a:lumMod val="25000"/>
                </a:schemeClr>
              </a:solidFill>
              <a:ea typeface="Calibri"/>
              <a:cs typeface="Calibri"/>
            </a:endParaRPr>
          </a:p>
          <a:p>
            <a:pPr lvl="1"/>
            <a:r>
              <a:rPr lang="en-US" sz="1200" b="1" dirty="0">
                <a:solidFill>
                  <a:schemeClr val="bg2">
                    <a:lumMod val="25000"/>
                  </a:schemeClr>
                </a:solidFill>
              </a:rPr>
              <a:t>Stop (x3)</a:t>
            </a:r>
            <a:r>
              <a:rPr lang="en-US" sz="1200" dirty="0">
                <a:solidFill>
                  <a:schemeClr val="bg2">
                    <a:lumMod val="25000"/>
                  </a:schemeClr>
                </a:solidFill>
              </a:rPr>
              <a:t>: If the division/college is discontinuing or ending a particular activity.</a:t>
            </a:r>
            <a:endParaRPr lang="en-US" sz="1200" dirty="0">
              <a:solidFill>
                <a:schemeClr val="bg2">
                  <a:lumMod val="25000"/>
                </a:schemeClr>
              </a:solidFill>
              <a:ea typeface="Calibri"/>
              <a:cs typeface="Calibri"/>
            </a:endParaRPr>
          </a:p>
          <a:p>
            <a:pPr lvl="1"/>
            <a:r>
              <a:rPr lang="en-US" sz="1200" b="1" dirty="0">
                <a:solidFill>
                  <a:schemeClr val="bg2">
                    <a:lumMod val="25000"/>
                  </a:schemeClr>
                </a:solidFill>
              </a:rPr>
              <a:t>Start (x1)</a:t>
            </a:r>
            <a:r>
              <a:rPr lang="en-US" sz="1200" dirty="0">
                <a:solidFill>
                  <a:schemeClr val="bg2">
                    <a:lumMod val="25000"/>
                  </a:schemeClr>
                </a:solidFill>
              </a:rPr>
              <a:t>: If the division/college is initiating something new or beginning a new endeavor.</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Specify the Topic:</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Fill in the blank with the specific subject or area being addressed. This could be a project, task, or broader concept.</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State the Reason for Action:</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Clearly articulate the rationale behind the chosen action. Why is the division/college keeping, stopping, or starting this particular topic.</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Align with Priority/Goal:</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Choose the strategic plan priority and goal the action aligns with for the topic. This helps to connect the decision with the broader university plan.</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Highlight Measurable Impact:</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Provide the measurable impact. This could be in terms of outcomes, results, or benefits.</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Relate to Pillar:</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Connect the proposed action to a foundational pillar (enrollment, retention, completion, or agility.) </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Supportive Data</a:t>
            </a:r>
            <a:endParaRPr lang="en-US" sz="1400" b="1"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Resources / Collaborations Required</a:t>
            </a:r>
          </a:p>
        </p:txBody>
      </p:sp>
      <p:sp>
        <p:nvSpPr>
          <p:cNvPr id="13" name="Title 1">
            <a:extLst>
              <a:ext uri="{FF2B5EF4-FFF2-40B4-BE49-F238E27FC236}">
                <a16:creationId xmlns:a16="http://schemas.microsoft.com/office/drawing/2014/main" id="{CFDFA27A-CD1D-08D0-6B94-EED75C5AB0A6}"/>
              </a:ext>
            </a:extLst>
          </p:cNvPr>
          <p:cNvSpPr txBox="1">
            <a:spLocks/>
          </p:cNvSpPr>
          <p:nvPr userDrawn="1"/>
        </p:nvSpPr>
        <p:spPr>
          <a:xfrm>
            <a:off x="776377" y="441325"/>
            <a:ext cx="1072982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Strategic Plan Alignment and Budget Presentation</a:t>
            </a:r>
          </a:p>
        </p:txBody>
      </p:sp>
    </p:spTree>
    <p:extLst>
      <p:ext uri="{BB962C8B-B14F-4D97-AF65-F5344CB8AC3E}">
        <p14:creationId xmlns:p14="http://schemas.microsoft.com/office/powerpoint/2010/main" val="38558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4/16/2024</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0F4462A6-E4EC-1A6F-508C-A38089895E81}"/>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Tree>
    <p:extLst>
      <p:ext uri="{BB962C8B-B14F-4D97-AF65-F5344CB8AC3E}">
        <p14:creationId xmlns:p14="http://schemas.microsoft.com/office/powerpoint/2010/main" val="1476006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4/16/2024</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57" r:id="rId1"/>
    <p:sldLayoutId id="2147483656" r:id="rId2"/>
    <p:sldLayoutId id="2147483649" r:id="rId3"/>
    <p:sldLayoutId id="2147483650" r:id="rId4"/>
    <p:sldLayoutId id="2147483655"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1520567"/>
            <a:ext cx="9144000" cy="1655762"/>
          </a:xfrm>
        </p:spPr>
        <p:txBody>
          <a:bodyPr>
            <a:normAutofit fontScale="90000"/>
          </a:bodyPr>
          <a:lstStyle/>
          <a:p>
            <a:r>
              <a:rPr lang="en-US" b="1" dirty="0">
                <a:solidFill>
                  <a:srgbClr val="F0521E"/>
                </a:solidFill>
                <a:latin typeface="Helvetica" pitchFamily="2" charset="0"/>
                <a:ea typeface="Helvetica Neue" panose="02000503000000020004" pitchFamily="2" charset="0"/>
                <a:cs typeface="Helvetica Neue" panose="02000503000000020004" pitchFamily="2" charset="0"/>
              </a:rPr>
              <a:t>College of Criminal Justice</a:t>
            </a:r>
          </a:p>
        </p:txBody>
      </p:sp>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2287613631"/>
              </p:ext>
            </p:extLst>
          </p:nvPr>
        </p:nvGraphicFramePr>
        <p:xfrm>
          <a:off x="979344" y="1575368"/>
          <a:ext cx="10374456" cy="4636929"/>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college plans to stop delivering professional development programs exclusively face-to-face if online instruction is more effective and/or efficient because doing so not only limits the reach of those programs, but also precludes these students from fully leveraging their learnings into academic credit. This action aligns with prioritizing student access through academic agility (flexible modality) and will contribute to an increase in headcount of students enrolled in online and hybrid professional development programming.</a:t>
                      </a:r>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sz="1900" b="0" kern="1200" dirty="0">
                          <a:solidFill>
                            <a:srgbClr val="000000"/>
                          </a:solidFill>
                          <a:latin typeface="+mn-lt"/>
                          <a:ea typeface="+mn-ea"/>
                          <a:cs typeface="+mn-cs"/>
                        </a:rPr>
                        <a:t>Only a fraction of the thousands of professional development participants receive academic credit, and almost none of them actually enroll as students.</a:t>
                      </a: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a:t>
                      </a:r>
                    </a:p>
                    <a:p>
                      <a:r>
                        <a:rPr lang="en-US" b="0" dirty="0">
                          <a:solidFill>
                            <a:srgbClr val="000000"/>
                          </a:solidFill>
                          <a:latin typeface="Aptos" panose="020B0004020202020204" pitchFamily="34" charset="0"/>
                        </a:rPr>
                        <a:t>Revenue from lost enrollments</a:t>
                      </a:r>
                    </a:p>
                    <a:p>
                      <a:endParaRPr lang="en-US" b="1" dirty="0">
                        <a:solidFill>
                          <a:srgbClr val="000000"/>
                        </a:solidFill>
                        <a:latin typeface="Aptos" panose="020B0004020202020204" pitchFamily="34" charset="0"/>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634959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1035825418"/>
              </p:ext>
            </p:extLst>
          </p:nvPr>
        </p:nvGraphicFramePr>
        <p:xfrm>
          <a:off x="979344" y="1575368"/>
          <a:ext cx="10374456" cy="4714240"/>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division/college plans to stop relying exclusively on the generalized recruiting efforts offered centrally because doing so not only overlooks post-traditional students but also fails to leverage the unique reputation the college has within the state and region and the recruiting opportunities that inhere therefrom. This action aligns with prioritizing student access through better alignment of processes and resources and will contribute to an increased enrollment of at least 5%. </a:t>
                      </a:r>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sz="1900" b="0" kern="1200" dirty="0">
                          <a:solidFill>
                            <a:srgbClr val="000000"/>
                          </a:solidFill>
                          <a:latin typeface="+mn-lt"/>
                          <a:ea typeface="+mn-ea"/>
                          <a:cs typeface="+mn-cs"/>
                        </a:rPr>
                        <a:t>There has not yet been a marketing/recruiting campaign specific to CJ for working professionals.</a:t>
                      </a: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a:t>
                      </a:r>
                    </a:p>
                    <a:p>
                      <a:r>
                        <a:rPr lang="en-US" sz="1800" b="0" kern="1200" dirty="0">
                          <a:solidFill>
                            <a:srgbClr val="000000"/>
                          </a:solidFill>
                          <a:latin typeface="+mn-lt"/>
                          <a:ea typeface="+mn-ea"/>
                          <a:cs typeface="+mn-cs"/>
                        </a:rPr>
                        <a:t>Revenue lost from failure to market segmentally</a:t>
                      </a:r>
                    </a:p>
                    <a:p>
                      <a:endParaRPr lang="en-US" sz="1800" b="0" kern="1200" dirty="0">
                        <a:solidFill>
                          <a:srgbClr val="000000"/>
                        </a:solidFill>
                        <a:latin typeface="+mn-lt"/>
                        <a:ea typeface="+mn-ea"/>
                        <a:cs typeface="+mn-cs"/>
                      </a:endParaRPr>
                    </a:p>
                    <a:p>
                      <a:r>
                        <a:rPr lang="en-US" sz="1800" b="0" kern="1200" dirty="0">
                          <a:solidFill>
                            <a:srgbClr val="000000"/>
                          </a:solidFill>
                          <a:latin typeface="+mn-lt"/>
                          <a:ea typeface="+mn-ea"/>
                          <a:cs typeface="+mn-cs"/>
                        </a:rPr>
                        <a:t> </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2890338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2142472282"/>
              </p:ext>
            </p:extLst>
          </p:nvPr>
        </p:nvGraphicFramePr>
        <p:xfrm>
          <a:off x="979344" y="1575368"/>
          <a:ext cx="10374456" cy="5126863"/>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7484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college plans to start offering an annual conference for high school and community college criminal justice instructors to reinforce our status as the criminal justice leader in the state and region and recruit students, albeit indirectly. This action aligns with promulgating the SHSU brand in order to elevate the reputation and visibility of SHSU</a:t>
                      </a:r>
                      <a:r>
                        <a:rPr lang="en-US" sz="1900" b="0" kern="1200" dirty="0">
                          <a:solidFill>
                            <a:schemeClr val="accent1">
                              <a:lumMod val="75000"/>
                            </a:schemeClr>
                          </a:solidFill>
                        </a:rPr>
                        <a:t> </a:t>
                      </a:r>
                      <a:r>
                        <a:rPr lang="en-US" sz="1900" b="0" kern="1200" dirty="0">
                          <a:solidFill>
                            <a:srgbClr val="000000"/>
                          </a:solidFill>
                        </a:rPr>
                        <a:t>and will contribute to an increase enrollment of at least 5%.</a:t>
                      </a:r>
                    </a:p>
                  </a:txBody>
                  <a:tcPr/>
                </a:tc>
                <a:extLst>
                  <a:ext uri="{0D108BD9-81ED-4DB2-BD59-A6C34878D82A}">
                    <a16:rowId xmlns:a16="http://schemas.microsoft.com/office/drawing/2014/main" val="2868645737"/>
                  </a:ext>
                </a:extLst>
              </a:tr>
              <a:tr h="1196280">
                <a:tc>
                  <a:txBody>
                    <a:bodyPr/>
                    <a:lstStyle/>
                    <a:p>
                      <a:pPr marL="0" algn="l" defTabSz="914400" rtl="0" eaLnBrk="1" latinLnBrk="0" hangingPunct="1"/>
                      <a:r>
                        <a:rPr lang="en-US" sz="1900" b="1" kern="1200" dirty="0">
                          <a:solidFill>
                            <a:srgbClr val="000000"/>
                          </a:solidFill>
                        </a:rPr>
                        <a:t>Supporting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rgbClr val="000000"/>
                          </a:solidFill>
                          <a:latin typeface="+mn-lt"/>
                          <a:ea typeface="+mn-ea"/>
                          <a:cs typeface="+mn-cs"/>
                        </a:rPr>
                        <a:t>Both headcount and SCH for our flagship criminal justice and criminology programs are trending down. This points to a compelling need to elevate our reputation and visibility.</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2094103">
                <a:tc>
                  <a:txBody>
                    <a:bodyPr/>
                    <a:lstStyle/>
                    <a:p>
                      <a:r>
                        <a:rPr lang="en-US" sz="1900" b="1" kern="1200" dirty="0">
                          <a:solidFill>
                            <a:srgbClr val="000000"/>
                          </a:solidFill>
                        </a:rPr>
                        <a:t>Resources / Collaborations Required:</a:t>
                      </a:r>
                    </a:p>
                    <a:p>
                      <a:r>
                        <a:rPr lang="en-US" sz="1800" b="0" kern="1200" dirty="0">
                          <a:solidFill>
                            <a:srgbClr val="000000"/>
                          </a:solidFill>
                          <a:latin typeface="+mn-lt"/>
                          <a:ea typeface="+mn-ea"/>
                          <a:cs typeface="+mn-cs"/>
                        </a:rPr>
                        <a:t>Integrated Marketing and Communication to advertise the event</a:t>
                      </a:r>
                    </a:p>
                    <a:p>
                      <a:r>
                        <a:rPr lang="en-US" sz="1800" b="0" kern="1200" dirty="0">
                          <a:solidFill>
                            <a:srgbClr val="000000"/>
                          </a:solidFill>
                          <a:latin typeface="+mn-lt"/>
                          <a:ea typeface="+mn-ea"/>
                          <a:cs typeface="+mn-cs"/>
                        </a:rPr>
                        <a:t>CJ faculty (develop lesson plans and associated instructional content, present at the conference)</a:t>
                      </a:r>
                    </a:p>
                    <a:p>
                      <a:r>
                        <a:rPr lang="en-US" sz="1800" b="0" kern="1200" dirty="0">
                          <a:solidFill>
                            <a:srgbClr val="000000"/>
                          </a:solidFill>
                          <a:latin typeface="+mn-lt"/>
                          <a:ea typeface="+mn-ea"/>
                          <a:cs typeface="+mn-cs"/>
                        </a:rPr>
                        <a:t>College of Education (to ensure continuing education credits for participants)</a:t>
                      </a:r>
                    </a:p>
                    <a:p>
                      <a:r>
                        <a:rPr lang="en-US" sz="1800" b="0" kern="1200" dirty="0" err="1">
                          <a:solidFill>
                            <a:srgbClr val="000000"/>
                          </a:solidFill>
                          <a:latin typeface="+mn-lt"/>
                          <a:ea typeface="+mn-ea"/>
                          <a:cs typeface="+mn-cs"/>
                        </a:rPr>
                        <a:t>Beto</a:t>
                      </a:r>
                      <a:r>
                        <a:rPr lang="en-US" sz="1800" b="0" kern="1200" dirty="0">
                          <a:solidFill>
                            <a:srgbClr val="000000"/>
                          </a:solidFill>
                          <a:latin typeface="+mn-lt"/>
                          <a:ea typeface="+mn-ea"/>
                          <a:cs typeface="+mn-cs"/>
                        </a:rPr>
                        <a:t> conference center</a:t>
                      </a:r>
                    </a:p>
                    <a:p>
                      <a:r>
                        <a:rPr lang="en-US" sz="1800" b="0" kern="1200" dirty="0">
                          <a:solidFill>
                            <a:srgbClr val="000000"/>
                          </a:solidFill>
                          <a:latin typeface="+mn-lt"/>
                          <a:ea typeface="+mn-ea"/>
                          <a:cs typeface="+mn-cs"/>
                        </a:rPr>
                        <a:t>University hotel</a:t>
                      </a:r>
                    </a:p>
                    <a:p>
                      <a:r>
                        <a:rPr lang="en-US" sz="1800" b="0" kern="1200" dirty="0">
                          <a:solidFill>
                            <a:srgbClr val="000000"/>
                          </a:solidFill>
                          <a:latin typeface="+mn-lt"/>
                          <a:ea typeface="+mn-ea"/>
                          <a:cs typeface="+mn-cs"/>
                        </a:rPr>
                        <a:t>Aramark</a:t>
                      </a:r>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Start Doing</a:t>
            </a:r>
          </a:p>
        </p:txBody>
      </p:sp>
    </p:spTree>
    <p:extLst>
      <p:ext uri="{BB962C8B-B14F-4D97-AF65-F5344CB8AC3E}">
        <p14:creationId xmlns:p14="http://schemas.microsoft.com/office/powerpoint/2010/main" val="4160002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College of Criminal Justice</a:t>
            </a:r>
            <a:br>
              <a:rPr lang="en-US" b="1" dirty="0">
                <a:latin typeface="Helvetica Neue" panose="02000503000000020004" pitchFamily="2" charset="0"/>
                <a:ea typeface="Helvetica Neue" panose="02000503000000020004" pitchFamily="2" charset="0"/>
                <a:cs typeface="Helvetica Neue" panose="02000503000000020004" pitchFamily="2" charset="0"/>
              </a:rPr>
            </a:br>
            <a:endParaRPr lang="en-US" sz="3200" i="1" dirty="0">
              <a:solidFill>
                <a:srgbClr val="F0521E"/>
              </a:solidFill>
              <a:latin typeface="Helvetica Oblique"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477077" y="1256589"/>
            <a:ext cx="11350487" cy="4857883"/>
          </a:xfrm>
        </p:spPr>
        <p:txBody>
          <a:bodyPr vert="horz" lIns="91440" tIns="45720" rIns="91440" bIns="45720" rtlCol="0" anchor="t">
            <a:normAutofit/>
          </a:bodyPr>
          <a:lstStyle/>
          <a:p>
            <a:r>
              <a:rPr lang="en-US" sz="2400" b="1" dirty="0">
                <a:solidFill>
                  <a:schemeClr val="bg2">
                    <a:lumMod val="25000"/>
                  </a:schemeClr>
                </a:solidFill>
                <a:latin typeface="Helvetica"/>
                <a:ea typeface="Helvetica Neue" panose="02000503000000020004" pitchFamily="2" charset="0"/>
                <a:cs typeface="Helvetica Neue" panose="02000503000000020004" pitchFamily="2" charset="0"/>
              </a:rPr>
              <a:t>KEEP</a:t>
            </a:r>
          </a:p>
          <a:p>
            <a:pPr lvl="1"/>
            <a:r>
              <a:rPr lang="en-US" dirty="0">
                <a:solidFill>
                  <a:schemeClr val="bg2">
                    <a:lumMod val="25000"/>
                  </a:schemeClr>
                </a:solidFill>
                <a:latin typeface="Helvetica"/>
              </a:rPr>
              <a:t>Delivering online courses in the Premium Distance Learning format</a:t>
            </a:r>
          </a:p>
          <a:p>
            <a:pPr lvl="1"/>
            <a:r>
              <a:rPr lang="en-US" dirty="0">
                <a:solidFill>
                  <a:schemeClr val="bg2">
                    <a:lumMod val="25000"/>
                  </a:schemeClr>
                </a:solidFill>
                <a:latin typeface="Helvetica"/>
              </a:rPr>
              <a:t>Developing cjTexas.org</a:t>
            </a:r>
          </a:p>
          <a:p>
            <a:pPr>
              <a:spcBef>
                <a:spcPts val="2400"/>
              </a:spcBef>
            </a:pPr>
            <a:r>
              <a:rPr lang="en-US" sz="2400" b="1" dirty="0">
                <a:solidFill>
                  <a:schemeClr val="bg2">
                    <a:lumMod val="25000"/>
                  </a:schemeClr>
                </a:solidFill>
                <a:latin typeface="Helvetica"/>
              </a:rPr>
              <a:t>STOP</a:t>
            </a:r>
          </a:p>
          <a:p>
            <a:pPr lvl="1"/>
            <a:r>
              <a:rPr lang="en-US" dirty="0">
                <a:solidFill>
                  <a:schemeClr val="bg2">
                    <a:lumMod val="25000"/>
                  </a:schemeClr>
                </a:solidFill>
                <a:latin typeface="Helvetica"/>
              </a:rPr>
              <a:t>Professional development without the opportunity for academic credit</a:t>
            </a:r>
          </a:p>
          <a:p>
            <a:pPr lvl="1"/>
            <a:r>
              <a:rPr lang="en-US" dirty="0">
                <a:solidFill>
                  <a:schemeClr val="bg2">
                    <a:lumMod val="25000"/>
                  </a:schemeClr>
                </a:solidFill>
                <a:latin typeface="Helvetica"/>
              </a:rPr>
              <a:t>Offering professional development courses exclusively Face-to-Face</a:t>
            </a:r>
          </a:p>
          <a:p>
            <a:pPr lvl="1"/>
            <a:r>
              <a:rPr lang="en-US" dirty="0">
                <a:solidFill>
                  <a:schemeClr val="bg2">
                    <a:lumMod val="25000"/>
                  </a:schemeClr>
                </a:solidFill>
                <a:latin typeface="Helvetica"/>
              </a:rPr>
              <a:t>Relying exclusively on generalized recruitment</a:t>
            </a:r>
          </a:p>
          <a:p>
            <a:pPr>
              <a:spcBef>
                <a:spcPts val="2400"/>
              </a:spcBef>
            </a:pPr>
            <a:r>
              <a:rPr lang="en-US" sz="2400" b="1" dirty="0">
                <a:solidFill>
                  <a:schemeClr val="bg2">
                    <a:lumMod val="25000"/>
                  </a:schemeClr>
                </a:solidFill>
                <a:latin typeface="Helvetica"/>
              </a:rPr>
              <a:t>START</a:t>
            </a:r>
          </a:p>
          <a:p>
            <a:pPr lvl="1"/>
            <a:r>
              <a:rPr lang="en-US" dirty="0">
                <a:solidFill>
                  <a:schemeClr val="bg2">
                    <a:lumMod val="25000"/>
                  </a:schemeClr>
                </a:solidFill>
                <a:latin typeface="Helvetica"/>
              </a:rPr>
              <a:t>Hosting an annual conference for criminal justice instructors</a:t>
            </a:r>
          </a:p>
        </p:txBody>
      </p:sp>
    </p:spTree>
    <p:extLst>
      <p:ext uri="{BB962C8B-B14F-4D97-AF65-F5344CB8AC3E}">
        <p14:creationId xmlns:p14="http://schemas.microsoft.com/office/powerpoint/2010/main" val="163086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dirty="0">
                <a:solidFill>
                  <a:srgbClr val="F0521E"/>
                </a:solidFill>
                <a:latin typeface="Helvetica" pitchFamily="2" charset="0"/>
                <a:ea typeface="Helvetica Neue" panose="02000503000000020004" pitchFamily="2" charset="0"/>
                <a:cs typeface="Helvetica Neue" panose="02000503000000020004" pitchFamily="2" charset="0"/>
              </a:rPr>
              <a:t>Questions?</a:t>
            </a:r>
          </a:p>
        </p:txBody>
      </p:sp>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College of Criminal Justice</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7" y="1825625"/>
            <a:ext cx="4946374" cy="4351338"/>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Academic / Division Departments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Criminal Justice and Criminology</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Forensic Science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Security Studies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Victim Studies</a:t>
            </a:r>
          </a:p>
        </p:txBody>
      </p:sp>
      <p:sp>
        <p:nvSpPr>
          <p:cNvPr id="4" name="Content Placeholder 2">
            <a:extLst>
              <a:ext uri="{FF2B5EF4-FFF2-40B4-BE49-F238E27FC236}">
                <a16:creationId xmlns:a16="http://schemas.microsoft.com/office/drawing/2014/main" id="{F69C07BE-1BE4-F4C6-ECD2-A5666D98FD05}"/>
              </a:ext>
            </a:extLst>
          </p:cNvPr>
          <p:cNvSpPr txBox="1">
            <a:spLocks/>
          </p:cNvSpPr>
          <p:nvPr/>
        </p:nvSpPr>
        <p:spPr>
          <a:xfrm>
            <a:off x="6374292" y="1815686"/>
            <a:ext cx="521115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Centers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Bill Blackwood LEMIT</a:t>
            </a:r>
          </a:p>
          <a:p>
            <a:pPr lvl="1"/>
            <a:r>
              <a:rPr lang="en-US" sz="2000" dirty="0">
                <a:solidFill>
                  <a:srgbClr val="FF0000"/>
                </a:solidFill>
                <a:latin typeface="Helvetica" pitchFamily="2" charset="0"/>
                <a:ea typeface="Helvetica Neue" panose="02000503000000020004" pitchFamily="2" charset="0"/>
                <a:cs typeface="Helvetica Neue" panose="02000503000000020004" pitchFamily="2" charset="0"/>
              </a:rPr>
              <a:t>Center for Intel. &amp; Crime Analysis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CMIT</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Crime Victims Institute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CRIMES/PRC</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Inst. Forensic Res. Training </a:t>
            </a:r>
            <a:r>
              <a:rPr lang="en-US" sz="20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Innov</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Institute for Homeland Security</a:t>
            </a:r>
          </a:p>
          <a:p>
            <a:pPr lvl="1"/>
            <a:r>
              <a:rPr lang="en-US" sz="2000" dirty="0">
                <a:solidFill>
                  <a:srgbClr val="FF0000"/>
                </a:solidFill>
                <a:latin typeface="Helvetica" pitchFamily="2" charset="0"/>
                <a:ea typeface="Helvetica Neue" panose="02000503000000020004" pitchFamily="2" charset="0"/>
                <a:cs typeface="Helvetica Neue" panose="02000503000000020004" pitchFamily="2" charset="0"/>
              </a:rPr>
              <a:t>Office for Comp. &amp; Int’l Lead. &amp; Educ.</a:t>
            </a:r>
          </a:p>
          <a:p>
            <a:pPr lvl="1"/>
            <a:r>
              <a:rPr lang="en-US" sz="2000" dirty="0">
                <a:latin typeface="Helvetica" pitchFamily="2" charset="0"/>
                <a:ea typeface="Helvetica Neue" panose="02000503000000020004" pitchFamily="2" charset="0"/>
                <a:cs typeface="Helvetica Neue" panose="02000503000000020004" pitchFamily="2" charset="0"/>
              </a:rPr>
              <a:t>STAFS (Body Farm) </a:t>
            </a:r>
          </a:p>
          <a:p>
            <a:pPr lvl="1"/>
            <a:r>
              <a:rPr lang="en-US" sz="2000" i="1" dirty="0">
                <a:latin typeface="Helvetica" pitchFamily="2" charset="0"/>
                <a:ea typeface="Helvetica Neue" panose="02000503000000020004" pitchFamily="2" charset="0"/>
                <a:cs typeface="Helvetica Neue" panose="02000503000000020004" pitchFamily="2" charset="0"/>
              </a:rPr>
              <a:t>Et cetera</a:t>
            </a:r>
          </a:p>
        </p:txBody>
      </p:sp>
    </p:spTree>
    <p:extLst>
      <p:ext uri="{BB962C8B-B14F-4D97-AF65-F5344CB8AC3E}">
        <p14:creationId xmlns:p14="http://schemas.microsoft.com/office/powerpoint/2010/main" val="1940131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A69766-50A4-9AEA-9B3B-5613A562DAA2}"/>
              </a:ext>
            </a:extLst>
          </p:cNvPr>
          <p:cNvPicPr>
            <a:picLocks noChangeAspect="1"/>
          </p:cNvPicPr>
          <p:nvPr/>
        </p:nvPicPr>
        <p:blipFill rotWithShape="1">
          <a:blip r:embed="rId2"/>
          <a:srcRect t="6807" b="23715"/>
          <a:stretch/>
        </p:blipFill>
        <p:spPr>
          <a:xfrm>
            <a:off x="6024656" y="4069080"/>
            <a:ext cx="6084071" cy="2788920"/>
          </a:xfrm>
          <a:prstGeom prst="rect">
            <a:avLst/>
          </a:prstGeom>
        </p:spPr>
      </p:pic>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0" y="1825624"/>
            <a:ext cx="12192000" cy="5032376"/>
          </a:xfrm>
        </p:spPr>
        <p:txBody>
          <a:bodyPr>
            <a:normAutofit/>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Prioritize Student Success and Student Access</a:t>
            </a:r>
          </a:p>
          <a:p>
            <a:pPr lvl="1"/>
            <a:r>
              <a:rPr lang="en-US" dirty="0">
                <a:solidFill>
                  <a:schemeClr val="bg2">
                    <a:lumMod val="25000"/>
                  </a:schemeClr>
                </a:solidFill>
                <a:latin typeface="Helvetica" pitchFamily="2" charset="0"/>
              </a:rPr>
              <a:t>Expansion of community college and high school pipelines (2,500 CJ majors)</a:t>
            </a:r>
          </a:p>
          <a:p>
            <a:pPr lvl="2"/>
            <a:r>
              <a:rPr lang="en-US" dirty="0">
                <a:solidFill>
                  <a:schemeClr val="bg2">
                    <a:lumMod val="25000"/>
                  </a:schemeClr>
                </a:solidFill>
                <a:latin typeface="Helvetica" pitchFamily="2" charset="0"/>
              </a:rPr>
              <a:t>Angelina, Austin, Brownsville ISD, Central Texas, Houston, Miami-Dade, South Plains, Texas Southmost, Temple.</a:t>
            </a:r>
          </a:p>
          <a:p>
            <a:pPr lvl="1"/>
            <a:r>
              <a:rPr lang="en-US" dirty="0">
                <a:solidFill>
                  <a:schemeClr val="bg2">
                    <a:lumMod val="25000"/>
                  </a:schemeClr>
                </a:solidFill>
                <a:latin typeface="Helvetica" pitchFamily="2" charset="0"/>
              </a:rPr>
              <a:t>Embedded Associate and B.A.A.S. degree (emphasis Area (for now))</a:t>
            </a:r>
          </a:p>
          <a:p>
            <a:pPr lvl="1"/>
            <a:r>
              <a:rPr lang="en-US" dirty="0">
                <a:solidFill>
                  <a:schemeClr val="bg2">
                    <a:lumMod val="25000"/>
                  </a:schemeClr>
                </a:solidFill>
                <a:latin typeface="Helvetica" pitchFamily="2" charset="0"/>
              </a:rPr>
              <a:t>Texas Peace Officer Academic Licensing Academy</a:t>
            </a:r>
          </a:p>
          <a:p>
            <a:pPr lvl="1"/>
            <a:r>
              <a:rPr lang="en-US" dirty="0">
                <a:solidFill>
                  <a:schemeClr val="bg2">
                    <a:lumMod val="25000"/>
                  </a:schemeClr>
                </a:solidFill>
                <a:latin typeface="Helvetica" pitchFamily="2" charset="0"/>
              </a:rPr>
              <a:t>Map BPOC to existing courses </a:t>
            </a:r>
          </a:p>
          <a:p>
            <a:pPr lvl="2"/>
            <a:r>
              <a:rPr lang="en-US" dirty="0">
                <a:solidFill>
                  <a:schemeClr val="bg2">
                    <a:lumMod val="25000"/>
                  </a:schemeClr>
                </a:solidFill>
                <a:latin typeface="Helvetica" pitchFamily="2" charset="0"/>
              </a:rPr>
              <a:t>Dual Enrollment</a:t>
            </a:r>
          </a:p>
          <a:p>
            <a:pPr lvl="1"/>
            <a:r>
              <a:rPr lang="en-US" dirty="0">
                <a:solidFill>
                  <a:schemeClr val="bg2">
                    <a:lumMod val="25000"/>
                  </a:schemeClr>
                </a:solidFill>
                <a:latin typeface="Helvetica" pitchFamily="2" charset="0"/>
              </a:rPr>
              <a:t>U.S. Army M P School collaboration</a:t>
            </a:r>
          </a:p>
          <a:p>
            <a:pPr lvl="1"/>
            <a:r>
              <a:rPr lang="en-US" dirty="0">
                <a:solidFill>
                  <a:schemeClr val="bg2">
                    <a:lumMod val="25000"/>
                  </a:schemeClr>
                </a:solidFill>
                <a:latin typeface="Helvetica" pitchFamily="2" charset="0"/>
              </a:rPr>
              <a:t>Continuing HSI Mission</a:t>
            </a:r>
          </a:p>
          <a:p>
            <a:pPr lvl="2"/>
            <a:r>
              <a:rPr lang="en-US" dirty="0">
                <a:solidFill>
                  <a:schemeClr val="bg2">
                    <a:lumMod val="25000"/>
                  </a:schemeClr>
                </a:solidFill>
                <a:latin typeface="Helvetica" pitchFamily="2" charset="0"/>
              </a:rPr>
              <a:t>160% increase in degrees conferred</a:t>
            </a:r>
          </a:p>
          <a:p>
            <a:endParaRPr lang="en-US" sz="18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24981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Embody a Culture of Excellence</a:t>
            </a:r>
          </a:p>
          <a:p>
            <a:pPr lvl="1"/>
            <a:r>
              <a:rPr lang="en-US" dirty="0">
                <a:solidFill>
                  <a:schemeClr val="bg2">
                    <a:lumMod val="25000"/>
                  </a:schemeClr>
                </a:solidFill>
                <a:latin typeface="Helvetica" pitchFamily="2" charset="0"/>
              </a:rPr>
              <a:t>Implementation of Premium Distance Learning project</a:t>
            </a:r>
          </a:p>
          <a:p>
            <a:pPr lvl="2"/>
            <a:r>
              <a:rPr lang="en-US" dirty="0">
                <a:solidFill>
                  <a:schemeClr val="bg2">
                    <a:lumMod val="25000"/>
                  </a:schemeClr>
                </a:solidFill>
                <a:latin typeface="Helvetica" pitchFamily="2" charset="0"/>
              </a:rPr>
              <a:t>CJ &amp; SS, Asynchronous, Digitally Accessible, 5-wk </a:t>
            </a:r>
            <a:r>
              <a:rPr lang="en-US" dirty="0" err="1">
                <a:solidFill>
                  <a:schemeClr val="bg2">
                    <a:lumMod val="25000"/>
                  </a:schemeClr>
                </a:solidFill>
                <a:latin typeface="Helvetica" pitchFamily="2" charset="0"/>
              </a:rPr>
              <a:t>PoT</a:t>
            </a:r>
            <a:r>
              <a:rPr lang="en-US" dirty="0">
                <a:solidFill>
                  <a:schemeClr val="bg2">
                    <a:lumMod val="25000"/>
                  </a:schemeClr>
                </a:solidFill>
                <a:latin typeface="Helvetica" pitchFamily="2" charset="0"/>
              </a:rPr>
              <a:t>, OER</a:t>
            </a:r>
          </a:p>
          <a:p>
            <a:pPr lvl="2"/>
            <a:r>
              <a:rPr lang="en-US" dirty="0">
                <a:solidFill>
                  <a:schemeClr val="bg2">
                    <a:lumMod val="25000"/>
                  </a:schemeClr>
                </a:solidFill>
                <a:latin typeface="Helvetica" pitchFamily="2" charset="0"/>
              </a:rPr>
              <a:t>Replacing dated content</a:t>
            </a:r>
          </a:p>
          <a:p>
            <a:pPr lvl="2"/>
            <a:r>
              <a:rPr lang="en-US" dirty="0">
                <a:solidFill>
                  <a:schemeClr val="bg2">
                    <a:lumMod val="25000"/>
                  </a:schemeClr>
                </a:solidFill>
                <a:latin typeface="Helvetica" pitchFamily="2" charset="0"/>
              </a:rPr>
              <a:t>250% Increase in SCH Fall-to-Fall and Spring-to-Spring</a:t>
            </a:r>
          </a:p>
          <a:p>
            <a:pPr lvl="1"/>
            <a:r>
              <a:rPr lang="en-US" dirty="0">
                <a:solidFill>
                  <a:schemeClr val="bg2">
                    <a:lumMod val="25000"/>
                  </a:schemeClr>
                </a:solidFill>
                <a:latin typeface="Helvetica" pitchFamily="2" charset="0"/>
              </a:rPr>
              <a:t>Implementation of new certificate programs to attract new students into both certificate and, eventually, degree programs (optimization)</a:t>
            </a:r>
          </a:p>
          <a:p>
            <a:pPr lvl="2"/>
            <a:r>
              <a:rPr lang="en-US" dirty="0">
                <a:solidFill>
                  <a:schemeClr val="bg2">
                    <a:lumMod val="25000"/>
                  </a:schemeClr>
                </a:solidFill>
                <a:latin typeface="Helvetica" pitchFamily="2" charset="0"/>
              </a:rPr>
              <a:t>Crime Analysis (Undergraduate)</a:t>
            </a:r>
          </a:p>
          <a:p>
            <a:pPr lvl="2"/>
            <a:r>
              <a:rPr lang="en-US" dirty="0">
                <a:solidFill>
                  <a:schemeClr val="bg2">
                    <a:lumMod val="25000"/>
                  </a:schemeClr>
                </a:solidFill>
                <a:latin typeface="Helvetica" pitchFamily="2" charset="0"/>
              </a:rPr>
              <a:t>Criminal Justice (Undergraduate)</a:t>
            </a:r>
          </a:p>
          <a:p>
            <a:pPr lvl="2"/>
            <a:r>
              <a:rPr lang="en-US" dirty="0">
                <a:solidFill>
                  <a:schemeClr val="bg2">
                    <a:lumMod val="25000"/>
                  </a:schemeClr>
                </a:solidFill>
                <a:latin typeface="Helvetica" pitchFamily="2" charset="0"/>
              </a:rPr>
              <a:t>Criminal Justice Management and Leadership (Undergraduate)</a:t>
            </a:r>
          </a:p>
          <a:p>
            <a:pPr lvl="2"/>
            <a:r>
              <a:rPr lang="en-US" dirty="0">
                <a:solidFill>
                  <a:schemeClr val="bg2">
                    <a:lumMod val="25000"/>
                  </a:schemeClr>
                </a:solidFill>
                <a:latin typeface="Helvetica" pitchFamily="2" charset="0"/>
              </a:rPr>
              <a:t>Business Security &amp; Resilience (Graduate)</a:t>
            </a:r>
          </a:p>
          <a:p>
            <a:pPr lvl="2"/>
            <a:r>
              <a:rPr lang="en-US" dirty="0">
                <a:solidFill>
                  <a:schemeClr val="bg2">
                    <a:lumMod val="25000"/>
                  </a:schemeClr>
                </a:solidFill>
                <a:latin typeface="Helvetica" pitchFamily="2" charset="0"/>
              </a:rPr>
              <a:t>Forensic Science (Undergraduate)</a:t>
            </a:r>
          </a:p>
        </p:txBody>
      </p:sp>
    </p:spTree>
    <p:extLst>
      <p:ext uri="{BB962C8B-B14F-4D97-AF65-F5344CB8AC3E}">
        <p14:creationId xmlns:p14="http://schemas.microsoft.com/office/powerpoint/2010/main" val="2960643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3: Elevate the Reputation and Visibility of SHSU</a:t>
            </a:r>
          </a:p>
          <a:p>
            <a:pPr lvl="1"/>
            <a:r>
              <a:rPr lang="en-US" dirty="0">
                <a:solidFill>
                  <a:schemeClr val="bg2">
                    <a:lumMod val="25000"/>
                  </a:schemeClr>
                </a:solidFill>
                <a:latin typeface="Helvetica" pitchFamily="2" charset="0"/>
              </a:rPr>
              <a:t>Establishment of Office of Comparative and International Education and Leadership</a:t>
            </a:r>
          </a:p>
          <a:p>
            <a:pPr lvl="1"/>
            <a:r>
              <a:rPr lang="en-US" dirty="0">
                <a:solidFill>
                  <a:schemeClr val="bg2">
                    <a:lumMod val="25000"/>
                  </a:schemeClr>
                </a:solidFill>
                <a:latin typeface="Helvetica" pitchFamily="2" charset="0"/>
              </a:rPr>
              <a:t>Reprise annual conference for criminal justice instructors (high school and Community College</a:t>
            </a:r>
          </a:p>
          <a:p>
            <a:pPr lvl="1"/>
            <a:r>
              <a:rPr lang="en-US" dirty="0">
                <a:solidFill>
                  <a:schemeClr val="bg2">
                    <a:lumMod val="25000"/>
                  </a:schemeClr>
                </a:solidFill>
                <a:latin typeface="Helvetica" pitchFamily="2" charset="0"/>
              </a:rPr>
              <a:t>Planning video (and paper) newsletters on timely developments in research and law</a:t>
            </a:r>
          </a:p>
          <a:p>
            <a:pPr lvl="2"/>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For criminal justice professionals</a:t>
            </a:r>
          </a:p>
          <a:p>
            <a:pPr lvl="2"/>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For high school and community college instructors</a:t>
            </a:r>
          </a:p>
          <a:p>
            <a:pPr lvl="1"/>
            <a:r>
              <a:rPr lang="en-US" dirty="0">
                <a:solidFill>
                  <a:schemeClr val="bg2">
                    <a:lumMod val="25000"/>
                  </a:schemeClr>
                </a:solidFill>
                <a:latin typeface="Helvetica" pitchFamily="2" charset="0"/>
              </a:rPr>
              <a:t>Expansion of our internship program</a:t>
            </a: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84992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4: Expand and Elevate our Service to the State and Beyond</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Installed Senior Executive Director of the Criminal Justice Center</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Established Center for Intelligence and Crime Analysis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Expanded Forensic Science M.S. program</a:t>
            </a:r>
          </a:p>
          <a:p>
            <a:pPr lvl="2"/>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Addresses limited forensic science laboratory technician capacity</a:t>
            </a:r>
          </a:p>
          <a:p>
            <a:pPr lvl="2"/>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As per the Texas Legislature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Planning expansion of Southeast Texas Applied Forensic Science facility</a:t>
            </a:r>
          </a:p>
          <a:p>
            <a:pPr lvl="2"/>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Will provide greater service to local, state, and federal criminal justice agencies</a:t>
            </a:r>
          </a:p>
          <a:p>
            <a:pPr lvl="2"/>
            <a:r>
              <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As per U.S. Representatives Sessions, Crenshaw, and Luttrell</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Developing professional development programming for academic credit (where appropriate)</a:t>
            </a:r>
          </a:p>
          <a:p>
            <a:pPr lvl="2"/>
            <a:r>
              <a:rPr lang="en-US" sz="1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Elevates practice in the field through promotion of academic certificates and degrees</a:t>
            </a:r>
          </a:p>
          <a:p>
            <a:pPr lvl="2"/>
            <a:r>
              <a:rPr lang="en-US" sz="1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Starting with: LEMIT, CMIT, CICA, IHS</a:t>
            </a:r>
          </a:p>
        </p:txBody>
      </p:sp>
    </p:spTree>
    <p:extLst>
      <p:ext uri="{BB962C8B-B14F-4D97-AF65-F5344CB8AC3E}">
        <p14:creationId xmlns:p14="http://schemas.microsoft.com/office/powerpoint/2010/main" val="99055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2833695869"/>
              </p:ext>
            </p:extLst>
          </p:nvPr>
        </p:nvGraphicFramePr>
        <p:xfrm>
          <a:off x="979344" y="1575370"/>
          <a:ext cx="10374456" cy="5271403"/>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20469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college plans to keep</a:t>
                      </a:r>
                      <a:r>
                        <a:rPr lang="en-US" sz="1900" b="0" kern="1200" dirty="0">
                          <a:solidFill>
                            <a:schemeClr val="tx1"/>
                          </a:solidFill>
                        </a:rPr>
                        <a:t> developing and offering courses in the Premium Distance Learning format </a:t>
                      </a:r>
                      <a:r>
                        <a:rPr lang="en-US" sz="1900" b="0" kern="1200" dirty="0">
                          <a:solidFill>
                            <a:srgbClr val="000000"/>
                          </a:solidFill>
                        </a:rPr>
                        <a:t>because asynchronous distance learning relying on Open Education Resources, accessible on any mobile device, and delivered in five-week parts of term maximizes access for working professionals. This action aligns with prioritizing student success and access through academic agility</a:t>
                      </a:r>
                      <a:r>
                        <a:rPr lang="en-US" sz="1900" b="0" kern="1200" dirty="0">
                          <a:solidFill>
                            <a:schemeClr val="accent1">
                              <a:lumMod val="75000"/>
                            </a:schemeClr>
                          </a:solidFill>
                        </a:rPr>
                        <a:t> </a:t>
                      </a:r>
                      <a:r>
                        <a:rPr lang="en-US" sz="1900" b="0" kern="1200" dirty="0">
                          <a:solidFill>
                            <a:srgbClr val="000000"/>
                          </a:solidFill>
                        </a:rPr>
                        <a:t>and will contribute to an increase enrollment of at least 5%.</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201473">
                <a:tc>
                  <a:txBody>
                    <a:bodyPr/>
                    <a:lstStyle/>
                    <a:p>
                      <a:pPr marL="0" algn="l" defTabSz="914400" rtl="0" eaLnBrk="1" latinLnBrk="0" hangingPunct="1"/>
                      <a:r>
                        <a:rPr lang="en-US" sz="1900" b="1" kern="1200" dirty="0">
                          <a:solidFill>
                            <a:srgbClr val="000000"/>
                          </a:solidFill>
                        </a:rPr>
                        <a:t>Supporting Data:</a:t>
                      </a:r>
                    </a:p>
                    <a:p>
                      <a:pPr marL="0" algn="l" defTabSz="914400" rtl="0" eaLnBrk="1" latinLnBrk="0" hangingPunct="1"/>
                      <a:r>
                        <a:rPr lang="en-US" sz="1900" b="0" kern="1200" dirty="0">
                          <a:solidFill>
                            <a:srgbClr val="000000"/>
                          </a:solidFill>
                          <a:latin typeface="+mn-lt"/>
                          <a:ea typeface="+mn-ea"/>
                          <a:cs typeface="+mn-cs"/>
                        </a:rPr>
                        <a:t>Enrollments in the five-week parts of term have increased 250% from Fall ‘22 to Fall ‘23 and from Spring ‘23 to Spring ’24, demonstrating a strong student preference for this format. </a:t>
                      </a:r>
                    </a:p>
                    <a:p>
                      <a:endParaRPr lang="en-US" b="1" dirty="0">
                        <a:solidFill>
                          <a:srgbClr val="000000"/>
                        </a:solidFill>
                      </a:endParaRPr>
                    </a:p>
                  </a:txBody>
                  <a:tcPr/>
                </a:tc>
                <a:extLst>
                  <a:ext uri="{0D108BD9-81ED-4DB2-BD59-A6C34878D82A}">
                    <a16:rowId xmlns:a16="http://schemas.microsoft.com/office/drawing/2014/main" val="3433750713"/>
                  </a:ext>
                </a:extLst>
              </a:tr>
              <a:tr h="1933843">
                <a:tc>
                  <a:txBody>
                    <a:bodyPr/>
                    <a:lstStyle/>
                    <a:p>
                      <a:r>
                        <a:rPr lang="en-US" sz="1900" b="1" kern="1200" dirty="0">
                          <a:solidFill>
                            <a:srgbClr val="000000"/>
                          </a:solidFill>
                        </a:rPr>
                        <a:t>Resources / Collaborations Required:</a:t>
                      </a:r>
                    </a:p>
                    <a:p>
                      <a:r>
                        <a:rPr lang="en-US" sz="1900" b="0" kern="1200" dirty="0">
                          <a:solidFill>
                            <a:srgbClr val="000000"/>
                          </a:solidFill>
                          <a:latin typeface="+mn-lt"/>
                          <a:ea typeface="+mn-ea"/>
                          <a:cs typeface="+mn-cs"/>
                        </a:rPr>
                        <a:t>Admissions (multiple registration entry points for the corresponding, multiple Parts of Term)</a:t>
                      </a:r>
                    </a:p>
                    <a:p>
                      <a:r>
                        <a:rPr lang="en-US" sz="1900" b="0" kern="1200" dirty="0">
                          <a:solidFill>
                            <a:srgbClr val="000000"/>
                          </a:solidFill>
                          <a:latin typeface="+mn-lt"/>
                          <a:ea typeface="+mn-ea"/>
                          <a:cs typeface="+mn-cs"/>
                        </a:rPr>
                        <a:t>Integrated Marketing and Communication (to date, there has been no marketing of the PDL program)</a:t>
                      </a:r>
                    </a:p>
                    <a:p>
                      <a:r>
                        <a:rPr lang="en-US" sz="1900" b="0" kern="1200" dirty="0">
                          <a:solidFill>
                            <a:srgbClr val="000000"/>
                          </a:solidFill>
                          <a:latin typeface="+mn-lt"/>
                          <a:ea typeface="+mn-ea"/>
                          <a:cs typeface="+mn-cs"/>
                        </a:rPr>
                        <a:t>SHSU Online (continued course development and ongoing maintenance)</a:t>
                      </a:r>
                    </a:p>
                    <a:p>
                      <a:r>
                        <a:rPr lang="en-US" sz="1900" b="0" kern="1200" dirty="0">
                          <a:solidFill>
                            <a:srgbClr val="000000"/>
                          </a:solidFill>
                          <a:latin typeface="+mn-lt"/>
                          <a:ea typeface="+mn-ea"/>
                          <a:cs typeface="+mn-cs"/>
                        </a:rPr>
                        <a:t>The program lacks the necessary infrastructure (to catalog content, integrate scheduling with other courses, hire adjuncts, etc.)</a:t>
                      </a:r>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22164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1553592675"/>
              </p:ext>
            </p:extLst>
          </p:nvPr>
        </p:nvGraphicFramePr>
        <p:xfrm>
          <a:off x="979344" y="1575368"/>
          <a:ext cx="10374456" cy="5182711"/>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college plans to keep developing cjTexas.org to serve as the go-to CJ resource for Texans because it reinforces our status as the state’s leader in the field. This action aligns with promulgating the SHSU brand in order to elevate the reputation and visibility of SHSU</a:t>
                      </a:r>
                      <a:r>
                        <a:rPr lang="en-US" sz="1900" b="0" kern="1200" dirty="0">
                          <a:solidFill>
                            <a:schemeClr val="accent1">
                              <a:lumMod val="75000"/>
                            </a:schemeClr>
                          </a:solidFill>
                        </a:rPr>
                        <a:t> </a:t>
                      </a:r>
                      <a:r>
                        <a:rPr lang="en-US" sz="1900" b="0" kern="1200" dirty="0">
                          <a:solidFill>
                            <a:srgbClr val="000000"/>
                          </a:solidFill>
                        </a:rPr>
                        <a:t>and will contribute to an increase enrollment of at least 5%.</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pPr marL="0" algn="l" defTabSz="914400" rtl="0" eaLnBrk="1" latinLnBrk="0" hangingPunct="1"/>
                      <a:r>
                        <a:rPr lang="en-US" sz="1900" b="0" kern="1200" dirty="0">
                          <a:solidFill>
                            <a:srgbClr val="000000"/>
                          </a:solidFill>
                          <a:latin typeface="+mn-lt"/>
                          <a:ea typeface="+mn-ea"/>
                          <a:cs typeface="+mn-cs"/>
                        </a:rPr>
                        <a:t>Both headcount and SCH for our flagship criminal justice and criminology programs are trending down. This points to a compelling need to elevate our reputation and visibility.</a:t>
                      </a:r>
                    </a:p>
                    <a:p>
                      <a:endParaRPr lang="en-US" b="1" dirty="0">
                        <a:solidFill>
                          <a:srgbClr val="000000"/>
                        </a:solidFill>
                      </a:endParaRP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r>
                        <a:rPr lang="en-US" sz="1800" b="0" kern="1200" dirty="0">
                          <a:solidFill>
                            <a:srgbClr val="000000"/>
                          </a:solidFill>
                          <a:latin typeface="+mn-lt"/>
                          <a:ea typeface="+mn-ea"/>
                          <a:cs typeface="+mn-cs"/>
                        </a:rPr>
                        <a:t>Integrated Marketing and Communication (to market the page)</a:t>
                      </a:r>
                    </a:p>
                    <a:p>
                      <a:r>
                        <a:rPr lang="en-US" sz="1800" b="0" kern="1200" dirty="0">
                          <a:solidFill>
                            <a:srgbClr val="000000"/>
                          </a:solidFill>
                          <a:latin typeface="+mn-lt"/>
                          <a:ea typeface="+mn-ea"/>
                          <a:cs typeface="+mn-cs"/>
                        </a:rPr>
                        <a:t>Content creator</a:t>
                      </a:r>
                    </a:p>
                    <a:p>
                      <a:r>
                        <a:rPr lang="en-US" sz="1800" b="0" kern="1200" dirty="0">
                          <a:solidFill>
                            <a:srgbClr val="000000"/>
                          </a:solidFill>
                          <a:latin typeface="+mn-lt"/>
                          <a:ea typeface="+mn-ea"/>
                          <a:cs typeface="+mn-cs"/>
                        </a:rPr>
                        <a:t>Web-design collaborator (or piggy-back on SHSU’s existing effort)</a:t>
                      </a:r>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2451887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1573853219"/>
              </p:ext>
            </p:extLst>
          </p:nvPr>
        </p:nvGraphicFramePr>
        <p:xfrm>
          <a:off x="343725" y="1495878"/>
          <a:ext cx="10374456" cy="5262880"/>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The college plans to stop offering professional development programming without the opportunity to receive academic credit (where appropriate) because doing so overlooks opportunities for our professional development students to leverage their learnings into academic credit. This action aligns with prioritizing student access by recruiting students to drive sustainable growth</a:t>
                      </a:r>
                      <a:r>
                        <a:rPr lang="en-US" sz="1900" b="0" kern="1200" dirty="0">
                          <a:solidFill>
                            <a:schemeClr val="accent1">
                              <a:lumMod val="75000"/>
                            </a:schemeClr>
                          </a:solidFill>
                        </a:rPr>
                        <a:t> </a:t>
                      </a:r>
                      <a:r>
                        <a:rPr lang="en-US" sz="1900" b="0" kern="1200" dirty="0">
                          <a:solidFill>
                            <a:srgbClr val="000000"/>
                          </a:solidFill>
                        </a:rPr>
                        <a:t>and will contribute to an increased enrollment of at least 5%. </a:t>
                      </a:r>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sz="1900" b="0" kern="1200" dirty="0">
                          <a:solidFill>
                            <a:srgbClr val="000000"/>
                          </a:solidFill>
                          <a:latin typeface="+mn-lt"/>
                          <a:ea typeface="+mn-ea"/>
                          <a:cs typeface="+mn-cs"/>
                        </a:rPr>
                        <a:t>Only a fraction of the thousands of professional development participants receive academic credit, and almost none of them actually enroll as students.</a:t>
                      </a: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a:t>
                      </a:r>
                    </a:p>
                    <a:p>
                      <a:r>
                        <a:rPr lang="en-US" sz="1800" b="0" kern="1200" dirty="0">
                          <a:solidFill>
                            <a:srgbClr val="000000"/>
                          </a:solidFill>
                          <a:latin typeface="+mn-lt"/>
                          <a:ea typeface="+mn-ea"/>
                          <a:cs typeface="+mn-cs"/>
                        </a:rPr>
                        <a:t>Revenue from lost enrollments</a:t>
                      </a:r>
                    </a:p>
                    <a:p>
                      <a:endParaRPr lang="en-US" sz="1800" b="0" kern="1200" dirty="0">
                        <a:solidFill>
                          <a:srgbClr val="000000"/>
                        </a:solidFill>
                        <a:latin typeface="+mn-lt"/>
                        <a:ea typeface="+mn-ea"/>
                        <a:cs typeface="+mn-cs"/>
                      </a:endParaRPr>
                    </a:p>
                    <a:p>
                      <a:endParaRPr lang="en-US" sz="1800" b="0" kern="1200" dirty="0">
                        <a:solidFill>
                          <a:srgbClr val="000000"/>
                        </a:solidFill>
                        <a:latin typeface="+mn-lt"/>
                        <a:ea typeface="+mn-ea"/>
                        <a:cs typeface="+mn-cs"/>
                      </a:endParaRPr>
                    </a:p>
                    <a:p>
                      <a:endParaRPr lang="en-US" sz="1800" b="0" kern="1200" dirty="0">
                        <a:solidFill>
                          <a:srgbClr val="000000"/>
                        </a:solidFill>
                        <a:latin typeface="+mn-lt"/>
                        <a:ea typeface="+mn-ea"/>
                        <a:cs typeface="+mn-cs"/>
                      </a:endParaRP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3571980769"/>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2334</TotalTime>
  <Words>1301</Words>
  <Application>Microsoft Office PowerPoint</Application>
  <PresentationFormat>Widescreen</PresentationFormat>
  <Paragraphs>131</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Acumin Pro Black</vt:lpstr>
      <vt:lpstr>Aptos</vt:lpstr>
      <vt:lpstr>Arial</vt:lpstr>
      <vt:lpstr>Calibri</vt:lpstr>
      <vt:lpstr>Calibri Light</vt:lpstr>
      <vt:lpstr>Helvetica</vt:lpstr>
      <vt:lpstr>Helvetica Neue</vt:lpstr>
      <vt:lpstr>Helvetica Oblique</vt:lpstr>
      <vt:lpstr>Office Theme 2013 - 2022</vt:lpstr>
      <vt:lpstr>College of Criminal Justice</vt:lpstr>
      <vt:lpstr>College of Criminal Justice</vt:lpstr>
      <vt:lpstr>FY 2024 Accomplishments</vt:lpstr>
      <vt:lpstr>FY 2024 Accomplishments</vt:lpstr>
      <vt:lpstr>FY 2024 Accomplishments</vt:lpstr>
      <vt:lpstr>FY 2024 Accomplishments</vt:lpstr>
      <vt:lpstr>PowerPoint Presentation</vt:lpstr>
      <vt:lpstr>PowerPoint Presentation</vt:lpstr>
      <vt:lpstr>PowerPoint Presentation</vt:lpstr>
      <vt:lpstr>PowerPoint Presentation</vt:lpstr>
      <vt:lpstr>PowerPoint Presentation</vt:lpstr>
      <vt:lpstr>PowerPoint Presentation</vt:lpstr>
      <vt:lpstr>College of Criminal Justice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Johnson, McCartney</cp:lastModifiedBy>
  <cp:revision>12</cp:revision>
  <dcterms:created xsi:type="dcterms:W3CDTF">2023-01-09T16:14:47Z</dcterms:created>
  <dcterms:modified xsi:type="dcterms:W3CDTF">2024-04-16T20:50:27Z</dcterms:modified>
</cp:coreProperties>
</file>